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256" r:id="rId4"/>
    <p:sldId id="281" r:id="rId5"/>
    <p:sldId id="301" r:id="rId6"/>
    <p:sldId id="316" r:id="rId7"/>
    <p:sldId id="282" r:id="rId8"/>
    <p:sldId id="306" r:id="rId9"/>
    <p:sldId id="260" r:id="rId10"/>
    <p:sldId id="334" r:id="rId11"/>
    <p:sldId id="335" r:id="rId12"/>
    <p:sldId id="294" r:id="rId13"/>
    <p:sldId id="327" r:id="rId14"/>
    <p:sldId id="325" r:id="rId15"/>
    <p:sldId id="326" r:id="rId16"/>
    <p:sldId id="286" r:id="rId17"/>
    <p:sldId id="270" r:id="rId18"/>
    <p:sldId id="320" r:id="rId19"/>
    <p:sldId id="329" r:id="rId20"/>
    <p:sldId id="324" r:id="rId21"/>
    <p:sldId id="328" r:id="rId22"/>
    <p:sldId id="333" r:id="rId23"/>
    <p:sldId id="30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1900"/>
    <a:srgbClr val="C4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38" autoAdjust="0"/>
    <p:restoredTop sz="95718"/>
  </p:normalViewPr>
  <p:slideViewPr>
    <p:cSldViewPr snapToGrid="0" snapToObjects="1">
      <p:cViewPr varScale="1">
        <p:scale>
          <a:sx n="68" d="100"/>
          <a:sy n="68" d="100"/>
        </p:scale>
        <p:origin x="10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8167E4-453B-4F4C-B5DE-B035CF6CF214}" type="doc">
      <dgm:prSet loTypeId="urn:microsoft.com/office/officeart/2005/8/layout/vList2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CA"/>
        </a:p>
      </dgm:t>
    </dgm:pt>
    <dgm:pt modelId="{FD4CDF51-A4D6-4026-8536-15F8499458E4}">
      <dgm:prSet/>
      <dgm:spPr>
        <a:xfrm>
          <a:off x="0" y="37876"/>
          <a:ext cx="5327650" cy="699567"/>
        </a:xfrm>
      </dgm:spPr>
      <dgm:t>
        <a:bodyPr/>
        <a:lstStyle/>
        <a:p>
          <a:pPr algn="ctr" rtl="0"/>
          <a:r>
            <a:rPr lang="fr-FR">
              <a:latin typeface="Montserrat" charset="0"/>
              <a:ea typeface="Montserrat" charset="0"/>
              <a:cs typeface="Montserrat" charset="0"/>
            </a:rPr>
            <a:t>Master’s Degree</a:t>
          </a:r>
          <a:endParaRPr lang="en-CA" dirty="0">
            <a:latin typeface="Montserrat" charset="0"/>
            <a:ea typeface="Montserrat" charset="0"/>
            <a:cs typeface="Montserrat" charset="0"/>
          </a:endParaRPr>
        </a:p>
      </dgm:t>
    </dgm:pt>
    <dgm:pt modelId="{52A70487-ADD0-4374-B343-153F745A6D42}" type="parTrans" cxnId="{83435D02-4A5A-4CC1-9EAB-28CB4203A01F}">
      <dgm:prSet/>
      <dgm:spPr/>
      <dgm:t>
        <a:bodyPr/>
        <a:lstStyle/>
        <a:p>
          <a:endParaRPr lang="en-CA"/>
        </a:p>
      </dgm:t>
    </dgm:pt>
    <dgm:pt modelId="{66B737DF-3D1B-42C2-9F18-4ED466E6CA97}" type="sibTrans" cxnId="{83435D02-4A5A-4CC1-9EAB-28CB4203A01F}">
      <dgm:prSet/>
      <dgm:spPr/>
      <dgm:t>
        <a:bodyPr/>
        <a:lstStyle/>
        <a:p>
          <a:endParaRPr lang="en-CA"/>
        </a:p>
      </dgm:t>
    </dgm:pt>
    <dgm:pt modelId="{A6468CFE-F9B5-4AB1-8AB5-6098B164CDA3}">
      <dgm:prSet/>
      <dgm:spPr>
        <a:xfrm>
          <a:off x="0" y="794006"/>
          <a:ext cx="5327650" cy="788703"/>
        </a:xfrm>
      </dgm:spPr>
      <dgm:t>
        <a:bodyPr/>
        <a:lstStyle/>
        <a:p>
          <a:pPr algn="ctr" rtl="0"/>
          <a:r>
            <a:rPr lang="en-CA" b="0" i="0" dirty="0">
              <a:latin typeface="Montserrat" charset="0"/>
              <a:ea typeface="Montserrat" charset="0"/>
              <a:cs typeface="Montserrat" charset="0"/>
            </a:rPr>
            <a:t>Professional and Course based MA </a:t>
          </a:r>
          <a:r>
            <a:rPr lang="pt-PT" b="0" i="0" dirty="0">
              <a:latin typeface="Montserrat" charset="0"/>
              <a:ea typeface="Montserrat" charset="0"/>
              <a:cs typeface="Montserrat" charset="0"/>
            </a:rPr>
            <a:t>-</a:t>
          </a:r>
          <a:r>
            <a:rPr lang="en-CA" b="0" i="0" dirty="0">
              <a:latin typeface="Montserrat" charset="0"/>
              <a:ea typeface="Montserrat" charset="0"/>
              <a:cs typeface="Montserrat" charset="0"/>
            </a:rPr>
            <a:t> NOT PhD Suitable </a:t>
          </a:r>
        </a:p>
      </dgm:t>
    </dgm:pt>
    <dgm:pt modelId="{76931C6E-D10E-4873-ABC1-5B761C9EFF7E}" type="parTrans" cxnId="{FAE02AF9-A37F-408A-9011-B672B4EA2B4C}">
      <dgm:prSet/>
      <dgm:spPr/>
      <dgm:t>
        <a:bodyPr/>
        <a:lstStyle/>
        <a:p>
          <a:endParaRPr lang="en-CA"/>
        </a:p>
      </dgm:t>
    </dgm:pt>
    <dgm:pt modelId="{5FBBA865-5328-40FF-9C75-DF2654008306}" type="sibTrans" cxnId="{FAE02AF9-A37F-408A-9011-B672B4EA2B4C}">
      <dgm:prSet/>
      <dgm:spPr/>
      <dgm:t>
        <a:bodyPr/>
        <a:lstStyle/>
        <a:p>
          <a:endParaRPr lang="en-CA"/>
        </a:p>
      </dgm:t>
    </dgm:pt>
    <dgm:pt modelId="{64DD050B-E96F-472E-82AF-3BE8736D12FF}">
      <dgm:prSet custT="1"/>
      <dgm:spPr>
        <a:xfrm>
          <a:off x="0" y="1628789"/>
          <a:ext cx="5327650" cy="698569"/>
        </a:xfrm>
      </dgm:spPr>
      <dgm:t>
        <a:bodyPr/>
        <a:lstStyle/>
        <a:p>
          <a:pPr algn="ctr" rtl="0"/>
          <a:r>
            <a:rPr lang="en-CA" sz="1400">
              <a:latin typeface="Montserrat" charset="0"/>
              <a:ea typeface="Montserrat" charset="0"/>
              <a:cs typeface="Montserrat" charset="0"/>
            </a:rPr>
            <a:t>Research Thesis (typically 2 years) </a:t>
          </a:r>
          <a:endParaRPr lang="en-CA" sz="1400" dirty="0">
            <a:latin typeface="Montserrat" charset="0"/>
            <a:ea typeface="Montserrat" charset="0"/>
            <a:cs typeface="Montserrat" charset="0"/>
          </a:endParaRPr>
        </a:p>
      </dgm:t>
    </dgm:pt>
    <dgm:pt modelId="{CE432F0C-43FC-446F-AA5F-92E1AF8B4EDB}" type="parTrans" cxnId="{30878760-BE7A-4F83-ABDF-9964508A2FB9}">
      <dgm:prSet/>
      <dgm:spPr/>
      <dgm:t>
        <a:bodyPr/>
        <a:lstStyle/>
        <a:p>
          <a:endParaRPr lang="en-CA"/>
        </a:p>
      </dgm:t>
    </dgm:pt>
    <dgm:pt modelId="{E35AC029-6226-4936-AE3B-EEF2982416C0}" type="sibTrans" cxnId="{30878760-BE7A-4F83-ABDF-9964508A2FB9}">
      <dgm:prSet/>
      <dgm:spPr/>
      <dgm:t>
        <a:bodyPr/>
        <a:lstStyle/>
        <a:p>
          <a:endParaRPr lang="en-CA"/>
        </a:p>
      </dgm:t>
    </dgm:pt>
    <dgm:pt modelId="{D3DAD01F-8886-40B1-AFFB-DD4D14D09128}" type="pres">
      <dgm:prSet presAssocID="{CE8167E4-453B-4F4C-B5DE-B035CF6CF214}" presName="linear" presStyleCnt="0">
        <dgm:presLayoutVars>
          <dgm:animLvl val="lvl"/>
          <dgm:resizeHandles val="exact"/>
        </dgm:presLayoutVars>
      </dgm:prSet>
      <dgm:spPr/>
    </dgm:pt>
    <dgm:pt modelId="{BBC4AA0E-6EA5-464C-83D1-F1242D47C626}" type="pres">
      <dgm:prSet presAssocID="{FD4CDF51-A4D6-4026-8536-15F8499458E4}" presName="parentText" presStyleLbl="node1" presStyleIdx="0" presStyleCnt="3" custScaleY="182293" custLinFactNeighborX="-1358" custLinFactNeighborY="-22747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11E10281-FDE6-49CC-99A8-E7FF4D3FF3D9}" type="pres">
      <dgm:prSet presAssocID="{66B737DF-3D1B-42C2-9F18-4ED466E6CA97}" presName="spacer" presStyleCnt="0"/>
      <dgm:spPr/>
    </dgm:pt>
    <dgm:pt modelId="{781CE160-AD5A-444D-853A-521015757DFE}" type="pres">
      <dgm:prSet presAssocID="{A6468CFE-F9B5-4AB1-8AB5-6098B164CDA3}" presName="parentText" presStyleLbl="node1" presStyleIdx="1" presStyleCnt="3" custScaleY="205520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33AE348B-5371-4D60-8F83-EDBEFA957A27}" type="pres">
      <dgm:prSet presAssocID="{5FBBA865-5328-40FF-9C75-DF2654008306}" presName="spacer" presStyleCnt="0"/>
      <dgm:spPr/>
    </dgm:pt>
    <dgm:pt modelId="{2F49986D-5779-4933-A509-AA664F4009F6}" type="pres">
      <dgm:prSet presAssocID="{64DD050B-E96F-472E-82AF-3BE8736D12FF}" presName="parentText" presStyleLbl="node1" presStyleIdx="2" presStyleCnt="3" custScaleY="182033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83435D02-4A5A-4CC1-9EAB-28CB4203A01F}" srcId="{CE8167E4-453B-4F4C-B5DE-B035CF6CF214}" destId="{FD4CDF51-A4D6-4026-8536-15F8499458E4}" srcOrd="0" destOrd="0" parTransId="{52A70487-ADD0-4374-B343-153F745A6D42}" sibTransId="{66B737DF-3D1B-42C2-9F18-4ED466E6CA97}"/>
    <dgm:cxn modelId="{16D55703-09E5-42AA-A80A-5AC756E99C79}" type="presOf" srcId="{64DD050B-E96F-472E-82AF-3BE8736D12FF}" destId="{2F49986D-5779-4933-A509-AA664F4009F6}" srcOrd="0" destOrd="0" presId="urn:microsoft.com/office/officeart/2005/8/layout/vList2"/>
    <dgm:cxn modelId="{2CC1C41F-7AD3-4C86-94E0-CB478C771341}" type="presOf" srcId="{FD4CDF51-A4D6-4026-8536-15F8499458E4}" destId="{BBC4AA0E-6EA5-464C-83D1-F1242D47C626}" srcOrd="0" destOrd="0" presId="urn:microsoft.com/office/officeart/2005/8/layout/vList2"/>
    <dgm:cxn modelId="{30878760-BE7A-4F83-ABDF-9964508A2FB9}" srcId="{CE8167E4-453B-4F4C-B5DE-B035CF6CF214}" destId="{64DD050B-E96F-472E-82AF-3BE8736D12FF}" srcOrd="2" destOrd="0" parTransId="{CE432F0C-43FC-446F-AA5F-92E1AF8B4EDB}" sibTransId="{E35AC029-6226-4936-AE3B-EEF2982416C0}"/>
    <dgm:cxn modelId="{8F8EAE77-7B70-495E-A1C9-1D95056985E6}" type="presOf" srcId="{A6468CFE-F9B5-4AB1-8AB5-6098B164CDA3}" destId="{781CE160-AD5A-444D-853A-521015757DFE}" srcOrd="0" destOrd="0" presId="urn:microsoft.com/office/officeart/2005/8/layout/vList2"/>
    <dgm:cxn modelId="{847FBDB9-2B7C-471B-B162-DF239CBFBE7C}" type="presOf" srcId="{CE8167E4-453B-4F4C-B5DE-B035CF6CF214}" destId="{D3DAD01F-8886-40B1-AFFB-DD4D14D09128}" srcOrd="0" destOrd="0" presId="urn:microsoft.com/office/officeart/2005/8/layout/vList2"/>
    <dgm:cxn modelId="{FAE02AF9-A37F-408A-9011-B672B4EA2B4C}" srcId="{CE8167E4-453B-4F4C-B5DE-B035CF6CF214}" destId="{A6468CFE-F9B5-4AB1-8AB5-6098B164CDA3}" srcOrd="1" destOrd="0" parTransId="{76931C6E-D10E-4873-ABC1-5B761C9EFF7E}" sibTransId="{5FBBA865-5328-40FF-9C75-DF2654008306}"/>
    <dgm:cxn modelId="{A3AE3891-0B57-4FE5-B932-66E3C5EB06A5}" type="presParOf" srcId="{D3DAD01F-8886-40B1-AFFB-DD4D14D09128}" destId="{BBC4AA0E-6EA5-464C-83D1-F1242D47C626}" srcOrd="0" destOrd="0" presId="urn:microsoft.com/office/officeart/2005/8/layout/vList2"/>
    <dgm:cxn modelId="{C09129B2-0D3A-41BF-B6D7-FD43294E346C}" type="presParOf" srcId="{D3DAD01F-8886-40B1-AFFB-DD4D14D09128}" destId="{11E10281-FDE6-49CC-99A8-E7FF4D3FF3D9}" srcOrd="1" destOrd="0" presId="urn:microsoft.com/office/officeart/2005/8/layout/vList2"/>
    <dgm:cxn modelId="{E5615AF2-D39E-4E52-A206-64F7B4525CAA}" type="presParOf" srcId="{D3DAD01F-8886-40B1-AFFB-DD4D14D09128}" destId="{781CE160-AD5A-444D-853A-521015757DFE}" srcOrd="2" destOrd="0" presId="urn:microsoft.com/office/officeart/2005/8/layout/vList2"/>
    <dgm:cxn modelId="{7332DCF5-0FD1-4FF8-BDF8-8E6486C5C992}" type="presParOf" srcId="{D3DAD01F-8886-40B1-AFFB-DD4D14D09128}" destId="{33AE348B-5371-4D60-8F83-EDBEFA957A27}" srcOrd="3" destOrd="0" presId="urn:microsoft.com/office/officeart/2005/8/layout/vList2"/>
    <dgm:cxn modelId="{0C1BD33F-3E47-46CE-A045-56F620EA2B74}" type="presParOf" srcId="{D3DAD01F-8886-40B1-AFFB-DD4D14D09128}" destId="{2F49986D-5779-4933-A509-AA664F4009F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D9C481-9E60-4551-850B-60B4789FA5A0}" type="doc">
      <dgm:prSet loTypeId="urn:microsoft.com/office/officeart/2005/8/layout/vList2" loCatId="list" qsTypeId="urn:microsoft.com/office/officeart/2005/8/quickstyle/simple2" qsCatId="simple" csTypeId="urn:microsoft.com/office/officeart/2005/8/colors/accent6_5" csCatId="accent6" phldr="1"/>
      <dgm:spPr/>
      <dgm:t>
        <a:bodyPr/>
        <a:lstStyle/>
        <a:p>
          <a:endParaRPr lang="en-CA"/>
        </a:p>
      </dgm:t>
    </dgm:pt>
    <dgm:pt modelId="{BCE3913F-3CAA-4C17-9597-6439BE06206D}">
      <dgm:prSet custT="1"/>
      <dgm:spPr>
        <a:xfrm>
          <a:off x="0" y="58379"/>
          <a:ext cx="5327650" cy="715052"/>
        </a:xfrm>
      </dgm:spPr>
      <dgm:t>
        <a:bodyPr/>
        <a:lstStyle/>
        <a:p>
          <a:pPr algn="ctr" rtl="0"/>
          <a:r>
            <a:rPr lang="fr-FR" sz="1400" dirty="0">
              <a:latin typeface="Montserrat" charset="0"/>
              <a:ea typeface="Montserrat" charset="0"/>
              <a:cs typeface="Montserrat" charset="0"/>
            </a:rPr>
            <a:t>Doctoral Programs (PhD) (4 to 5 </a:t>
          </a:r>
          <a:r>
            <a:rPr lang="fr-FR" sz="1400" dirty="0" err="1">
              <a:latin typeface="Montserrat" charset="0"/>
              <a:ea typeface="Montserrat" charset="0"/>
              <a:cs typeface="Montserrat" charset="0"/>
            </a:rPr>
            <a:t>years</a:t>
          </a:r>
          <a:r>
            <a:rPr lang="fr-FR" sz="1400" dirty="0">
              <a:latin typeface="Montserrat" charset="0"/>
              <a:ea typeface="Montserrat" charset="0"/>
              <a:cs typeface="Montserrat" charset="0"/>
            </a:rPr>
            <a:t>) </a:t>
          </a:r>
          <a:endParaRPr lang="en-CA" sz="1400" dirty="0">
            <a:latin typeface="Montserrat" charset="0"/>
            <a:ea typeface="Montserrat" charset="0"/>
            <a:cs typeface="Montserrat" charset="0"/>
          </a:endParaRPr>
        </a:p>
      </dgm:t>
    </dgm:pt>
    <dgm:pt modelId="{4C7AE6EA-3D61-4DFA-A648-1C8EBA39AE15}" type="parTrans" cxnId="{F37F472E-C486-4804-81A7-8B424AC0C50E}">
      <dgm:prSet/>
      <dgm:spPr/>
      <dgm:t>
        <a:bodyPr/>
        <a:lstStyle/>
        <a:p>
          <a:endParaRPr lang="en-CA"/>
        </a:p>
      </dgm:t>
    </dgm:pt>
    <dgm:pt modelId="{624E04B4-5FC2-4690-8E5A-56442DF58C3B}" type="sibTrans" cxnId="{F37F472E-C486-4804-81A7-8B424AC0C50E}">
      <dgm:prSet/>
      <dgm:spPr/>
      <dgm:t>
        <a:bodyPr/>
        <a:lstStyle/>
        <a:p>
          <a:endParaRPr lang="en-CA"/>
        </a:p>
      </dgm:t>
    </dgm:pt>
    <dgm:pt modelId="{B095A6DC-8837-4BD3-B498-207A19B573F8}" type="pres">
      <dgm:prSet presAssocID="{FFD9C481-9E60-4551-850B-60B4789FA5A0}" presName="linear" presStyleCnt="0">
        <dgm:presLayoutVars>
          <dgm:animLvl val="lvl"/>
          <dgm:resizeHandles val="exact"/>
        </dgm:presLayoutVars>
      </dgm:prSet>
      <dgm:spPr/>
    </dgm:pt>
    <dgm:pt modelId="{873C4381-91E5-41DF-9636-34EBDBEDE238}" type="pres">
      <dgm:prSet presAssocID="{BCE3913F-3CAA-4C17-9597-6439BE06206D}" presName="parentText" presStyleLbl="node1" presStyleIdx="0" presStyleCnt="1" custLinFactNeighborX="993" custLinFactNeighborY="36659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F37F472E-C486-4804-81A7-8B424AC0C50E}" srcId="{FFD9C481-9E60-4551-850B-60B4789FA5A0}" destId="{BCE3913F-3CAA-4C17-9597-6439BE06206D}" srcOrd="0" destOrd="0" parTransId="{4C7AE6EA-3D61-4DFA-A648-1C8EBA39AE15}" sibTransId="{624E04B4-5FC2-4690-8E5A-56442DF58C3B}"/>
    <dgm:cxn modelId="{B8C225AC-5535-4C34-9E6A-F0873DBF775A}" type="presOf" srcId="{BCE3913F-3CAA-4C17-9597-6439BE06206D}" destId="{873C4381-91E5-41DF-9636-34EBDBEDE238}" srcOrd="0" destOrd="0" presId="urn:microsoft.com/office/officeart/2005/8/layout/vList2"/>
    <dgm:cxn modelId="{D8EE19D5-05B6-4315-ABB0-38F597F81FC2}" type="presOf" srcId="{FFD9C481-9E60-4551-850B-60B4789FA5A0}" destId="{B095A6DC-8837-4BD3-B498-207A19B573F8}" srcOrd="0" destOrd="0" presId="urn:microsoft.com/office/officeart/2005/8/layout/vList2"/>
    <dgm:cxn modelId="{39C7DC00-E4F6-4DE9-9DFF-9843DC0162BD}" type="presParOf" srcId="{B095A6DC-8837-4BD3-B498-207A19B573F8}" destId="{873C4381-91E5-41DF-9636-34EBDBEDE2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D20D4D-813B-4C26-B0DE-9AC051829B24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</dgm:pt>
    <dgm:pt modelId="{0C7E434F-6316-4B05-BAE2-B56D5DFED48B}">
      <dgm:prSet phldrT="[Text]" custT="1"/>
      <dgm:spPr/>
      <dgm:t>
        <a:bodyPr/>
        <a:lstStyle/>
        <a:p>
          <a:r>
            <a:rPr lang="en-CA" sz="2400" b="1" dirty="0"/>
            <a:t>Assistance with the steps to apply for graduate programs at any of our member universities</a:t>
          </a:r>
          <a:endParaRPr lang="en-CA" sz="2400" dirty="0"/>
        </a:p>
      </dgm:t>
    </dgm:pt>
    <dgm:pt modelId="{B4EA514E-B99A-4BF5-8B41-8C9FE303B062}" type="parTrans" cxnId="{C162B763-E59E-4985-8B45-254533003BDC}">
      <dgm:prSet/>
      <dgm:spPr/>
      <dgm:t>
        <a:bodyPr/>
        <a:lstStyle/>
        <a:p>
          <a:endParaRPr lang="en-CA"/>
        </a:p>
      </dgm:t>
    </dgm:pt>
    <dgm:pt modelId="{BE47F40E-8502-4337-A474-CCA40DDB39A1}" type="sibTrans" cxnId="{C162B763-E59E-4985-8B45-254533003BDC}">
      <dgm:prSet/>
      <dgm:spPr/>
      <dgm:t>
        <a:bodyPr/>
        <a:lstStyle/>
        <a:p>
          <a:endParaRPr lang="en-CA"/>
        </a:p>
      </dgm:t>
    </dgm:pt>
    <dgm:pt modelId="{24259B1D-1B1D-4200-8649-6596A52E6DCF}">
      <dgm:prSet phldrT="[Text]" custT="1"/>
      <dgm:spPr/>
      <dgm:t>
        <a:bodyPr/>
        <a:lstStyle/>
        <a:p>
          <a:endParaRPr lang="en-CA" sz="2400" b="1" dirty="0"/>
        </a:p>
        <a:p>
          <a:endParaRPr lang="en-CA" sz="2400" b="1" dirty="0"/>
        </a:p>
        <a:p>
          <a:r>
            <a:rPr lang="en-CA" sz="2400" b="1" dirty="0"/>
            <a:t>Guidance on how to contact with professors/thesis supervisors at any of our member universities</a:t>
          </a:r>
        </a:p>
        <a:p>
          <a:endParaRPr lang="en-CA" sz="2000" b="0" dirty="0"/>
        </a:p>
        <a:p>
          <a:endParaRPr lang="en-CA" sz="2400" b="1" dirty="0"/>
        </a:p>
      </dgm:t>
    </dgm:pt>
    <dgm:pt modelId="{73594335-EBD3-4553-8601-1AD67D66B4CA}" type="parTrans" cxnId="{AD9DD853-96C1-494E-9259-B64C600B9E43}">
      <dgm:prSet/>
      <dgm:spPr/>
      <dgm:t>
        <a:bodyPr/>
        <a:lstStyle/>
        <a:p>
          <a:endParaRPr lang="en-CA"/>
        </a:p>
      </dgm:t>
    </dgm:pt>
    <dgm:pt modelId="{700FF33F-F41F-4062-9505-D1180EBA00C2}" type="sibTrans" cxnId="{AD9DD853-96C1-494E-9259-B64C600B9E43}">
      <dgm:prSet/>
      <dgm:spPr/>
      <dgm:t>
        <a:bodyPr/>
        <a:lstStyle/>
        <a:p>
          <a:endParaRPr lang="en-CA"/>
        </a:p>
      </dgm:t>
    </dgm:pt>
    <dgm:pt modelId="{34E3FA82-0196-499D-BE91-182830EF33A1}" type="pres">
      <dgm:prSet presAssocID="{C0D20D4D-813B-4C26-B0DE-9AC051829B24}" presName="linearFlow" presStyleCnt="0">
        <dgm:presLayoutVars>
          <dgm:dir/>
          <dgm:resizeHandles val="exact"/>
        </dgm:presLayoutVars>
      </dgm:prSet>
      <dgm:spPr/>
    </dgm:pt>
    <dgm:pt modelId="{23CAFA9B-4276-4A90-B859-753229B772AF}" type="pres">
      <dgm:prSet presAssocID="{0C7E434F-6316-4B05-BAE2-B56D5DFED48B}" presName="comp" presStyleCnt="0"/>
      <dgm:spPr/>
    </dgm:pt>
    <dgm:pt modelId="{73040E1F-CB62-4DB9-B586-D2A545A90805}" type="pres">
      <dgm:prSet presAssocID="{0C7E434F-6316-4B05-BAE2-B56D5DFED48B}" presName="rect2" presStyleLbl="node1" presStyleIdx="0" presStyleCnt="2" custLinFactNeighborX="-635" custLinFactNeighborY="-107">
        <dgm:presLayoutVars>
          <dgm:bulletEnabled val="1"/>
        </dgm:presLayoutVars>
      </dgm:prSet>
      <dgm:spPr/>
    </dgm:pt>
    <dgm:pt modelId="{8973FEEC-1839-477D-B1BB-5087A48442B3}" type="pres">
      <dgm:prSet presAssocID="{0C7E434F-6316-4B05-BAE2-B56D5DFED48B}" presName="rect1" presStyleLbl="ln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25E0B258-08C2-475C-BB56-62811FFEEACA}" type="pres">
      <dgm:prSet presAssocID="{BE47F40E-8502-4337-A474-CCA40DDB39A1}" presName="sibTrans" presStyleCnt="0"/>
      <dgm:spPr/>
    </dgm:pt>
    <dgm:pt modelId="{DA1CD366-22BA-4138-A5E7-EA4D60B3C781}" type="pres">
      <dgm:prSet presAssocID="{24259B1D-1B1D-4200-8649-6596A52E6DCF}" presName="comp" presStyleCnt="0"/>
      <dgm:spPr/>
    </dgm:pt>
    <dgm:pt modelId="{8BA93419-617F-405F-9854-5E305A6719C1}" type="pres">
      <dgm:prSet presAssocID="{24259B1D-1B1D-4200-8649-6596A52E6DCF}" presName="rect2" presStyleLbl="node1" presStyleIdx="1" presStyleCnt="2">
        <dgm:presLayoutVars>
          <dgm:bulletEnabled val="1"/>
        </dgm:presLayoutVars>
      </dgm:prSet>
      <dgm:spPr/>
    </dgm:pt>
    <dgm:pt modelId="{67DFFDE0-4D11-472A-BCFA-10D77A84FA9F}" type="pres">
      <dgm:prSet presAssocID="{24259B1D-1B1D-4200-8649-6596A52E6DCF}" presName="rect1" presStyleLbl="ln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</dgm:ptLst>
  <dgm:cxnLst>
    <dgm:cxn modelId="{EA419B09-7AD2-4D1F-8CC8-4AB1815147FB}" type="presOf" srcId="{24259B1D-1B1D-4200-8649-6596A52E6DCF}" destId="{8BA93419-617F-405F-9854-5E305A6719C1}" srcOrd="0" destOrd="0" presId="urn:microsoft.com/office/officeart/2008/layout/AlternatingPictureBlocks"/>
    <dgm:cxn modelId="{8023A91A-13A8-4B1C-876E-B9697ABA568F}" type="presOf" srcId="{C0D20D4D-813B-4C26-B0DE-9AC051829B24}" destId="{34E3FA82-0196-499D-BE91-182830EF33A1}" srcOrd="0" destOrd="0" presId="urn:microsoft.com/office/officeart/2008/layout/AlternatingPictureBlocks"/>
    <dgm:cxn modelId="{C162B763-E59E-4985-8B45-254533003BDC}" srcId="{C0D20D4D-813B-4C26-B0DE-9AC051829B24}" destId="{0C7E434F-6316-4B05-BAE2-B56D5DFED48B}" srcOrd="0" destOrd="0" parTransId="{B4EA514E-B99A-4BF5-8B41-8C9FE303B062}" sibTransId="{BE47F40E-8502-4337-A474-CCA40DDB39A1}"/>
    <dgm:cxn modelId="{58402551-B163-45B9-A3BC-EE0D32958380}" type="presOf" srcId="{0C7E434F-6316-4B05-BAE2-B56D5DFED48B}" destId="{73040E1F-CB62-4DB9-B586-D2A545A90805}" srcOrd="0" destOrd="0" presId="urn:microsoft.com/office/officeart/2008/layout/AlternatingPictureBlocks"/>
    <dgm:cxn modelId="{AD9DD853-96C1-494E-9259-B64C600B9E43}" srcId="{C0D20D4D-813B-4C26-B0DE-9AC051829B24}" destId="{24259B1D-1B1D-4200-8649-6596A52E6DCF}" srcOrd="1" destOrd="0" parTransId="{73594335-EBD3-4553-8601-1AD67D66B4CA}" sibTransId="{700FF33F-F41F-4062-9505-D1180EBA00C2}"/>
    <dgm:cxn modelId="{80A1F2DD-599F-4567-B0CC-23806CE060A8}" type="presParOf" srcId="{34E3FA82-0196-499D-BE91-182830EF33A1}" destId="{23CAFA9B-4276-4A90-B859-753229B772AF}" srcOrd="0" destOrd="0" presId="urn:microsoft.com/office/officeart/2008/layout/AlternatingPictureBlocks"/>
    <dgm:cxn modelId="{4A13A3CF-8494-4A8A-BE90-BA3B2A9E7501}" type="presParOf" srcId="{23CAFA9B-4276-4A90-B859-753229B772AF}" destId="{73040E1F-CB62-4DB9-B586-D2A545A90805}" srcOrd="0" destOrd="0" presId="urn:microsoft.com/office/officeart/2008/layout/AlternatingPictureBlocks"/>
    <dgm:cxn modelId="{0A1E14CB-2C58-4D6D-91CD-481D0F7C445E}" type="presParOf" srcId="{23CAFA9B-4276-4A90-B859-753229B772AF}" destId="{8973FEEC-1839-477D-B1BB-5087A48442B3}" srcOrd="1" destOrd="0" presId="urn:microsoft.com/office/officeart/2008/layout/AlternatingPictureBlocks"/>
    <dgm:cxn modelId="{E926E509-75C8-4F30-AFFD-3D4E952F2E4E}" type="presParOf" srcId="{34E3FA82-0196-499D-BE91-182830EF33A1}" destId="{25E0B258-08C2-475C-BB56-62811FFEEACA}" srcOrd="1" destOrd="0" presId="urn:microsoft.com/office/officeart/2008/layout/AlternatingPictureBlocks"/>
    <dgm:cxn modelId="{64ABA5E4-78CF-4EA2-87ED-F4A7916C6CE2}" type="presParOf" srcId="{34E3FA82-0196-499D-BE91-182830EF33A1}" destId="{DA1CD366-22BA-4138-A5E7-EA4D60B3C781}" srcOrd="2" destOrd="0" presId="urn:microsoft.com/office/officeart/2008/layout/AlternatingPictureBlocks"/>
    <dgm:cxn modelId="{A6EAB735-BBBE-4F2A-9F0A-667E79C039BE}" type="presParOf" srcId="{DA1CD366-22BA-4138-A5E7-EA4D60B3C781}" destId="{8BA93419-617F-405F-9854-5E305A6719C1}" srcOrd="0" destOrd="0" presId="urn:microsoft.com/office/officeart/2008/layout/AlternatingPictureBlocks"/>
    <dgm:cxn modelId="{CA966E87-F59B-4DBE-839E-160F0D735AB2}" type="presParOf" srcId="{DA1CD366-22BA-4138-A5E7-EA4D60B3C781}" destId="{67DFFDE0-4D11-472A-BCFA-10D77A84FA9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9DAE5F-2531-4C97-B0CD-62037E1B6121}" type="doc">
      <dgm:prSet loTypeId="urn:microsoft.com/office/officeart/2005/8/layout/hList6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4C9A29E9-21BC-459A-8620-73E178E480E4}">
      <dgm:prSet/>
      <dgm:spPr/>
      <dgm:t>
        <a:bodyPr/>
        <a:lstStyle/>
        <a:p>
          <a:pPr rtl="0"/>
          <a:r>
            <a:rPr lang="en-US" dirty="0"/>
            <a:t>Single point of contact for having access to our universities;</a:t>
          </a:r>
          <a:endParaRPr lang="en-CA" dirty="0"/>
        </a:p>
      </dgm:t>
    </dgm:pt>
    <dgm:pt modelId="{0F00E5C4-328D-4A0F-B696-D10738221C2B}" type="parTrans" cxnId="{480F5224-E877-4CB9-810E-B7BCC8A3AF15}">
      <dgm:prSet/>
      <dgm:spPr/>
      <dgm:t>
        <a:bodyPr/>
        <a:lstStyle/>
        <a:p>
          <a:endParaRPr lang="en-CA"/>
        </a:p>
      </dgm:t>
    </dgm:pt>
    <dgm:pt modelId="{DD71A26C-A3E9-4F26-822F-2E704E54C895}" type="sibTrans" cxnId="{480F5224-E877-4CB9-810E-B7BCC8A3AF15}">
      <dgm:prSet/>
      <dgm:spPr/>
      <dgm:t>
        <a:bodyPr/>
        <a:lstStyle/>
        <a:p>
          <a:endParaRPr lang="en-CA"/>
        </a:p>
      </dgm:t>
    </dgm:pt>
    <dgm:pt modelId="{D4CE6DBE-36E8-4621-9A66-5A416CA1288C}">
      <dgm:prSet/>
      <dgm:spPr/>
      <dgm:t>
        <a:bodyPr/>
        <a:lstStyle/>
        <a:p>
          <a:pPr rtl="0"/>
          <a:r>
            <a:rPr lang="en-US" dirty="0"/>
            <a:t>Guidance on researching master’s and PhD programs at each of our CALDO universities;</a:t>
          </a:r>
          <a:endParaRPr lang="en-CA" dirty="0"/>
        </a:p>
      </dgm:t>
    </dgm:pt>
    <dgm:pt modelId="{CCDADCC5-1753-4FDB-8F36-E8948CF0F660}" type="parTrans" cxnId="{A0076B85-1066-4A49-965B-0F1A24C0C600}">
      <dgm:prSet/>
      <dgm:spPr/>
      <dgm:t>
        <a:bodyPr/>
        <a:lstStyle/>
        <a:p>
          <a:endParaRPr lang="en-CA"/>
        </a:p>
      </dgm:t>
    </dgm:pt>
    <dgm:pt modelId="{11C7E6D6-0090-4688-9B36-99CB08C8492B}" type="sibTrans" cxnId="{A0076B85-1066-4A49-965B-0F1A24C0C600}">
      <dgm:prSet/>
      <dgm:spPr/>
      <dgm:t>
        <a:bodyPr/>
        <a:lstStyle/>
        <a:p>
          <a:endParaRPr lang="en-CA"/>
        </a:p>
      </dgm:t>
    </dgm:pt>
    <dgm:pt modelId="{9E4B8AE2-07DA-4722-B0B1-5CA162676951}">
      <dgm:prSet/>
      <dgm:spPr/>
      <dgm:t>
        <a:bodyPr/>
        <a:lstStyle/>
        <a:p>
          <a:pPr rtl="0"/>
          <a:r>
            <a:rPr lang="en-US" dirty="0"/>
            <a:t>Guidance on how to contact with potential supervisors;</a:t>
          </a:r>
          <a:endParaRPr lang="en-CA" dirty="0"/>
        </a:p>
      </dgm:t>
    </dgm:pt>
    <dgm:pt modelId="{E52F749A-CC88-4057-A0CD-6C93D3900A40}" type="parTrans" cxnId="{A72A2BCF-E5A4-4A65-B7C0-8A9690626523}">
      <dgm:prSet/>
      <dgm:spPr/>
      <dgm:t>
        <a:bodyPr/>
        <a:lstStyle/>
        <a:p>
          <a:endParaRPr lang="en-CA"/>
        </a:p>
      </dgm:t>
    </dgm:pt>
    <dgm:pt modelId="{5574BAC5-940E-4903-AB35-A4730598A87E}" type="sibTrans" cxnId="{A72A2BCF-E5A4-4A65-B7C0-8A9690626523}">
      <dgm:prSet/>
      <dgm:spPr/>
      <dgm:t>
        <a:bodyPr/>
        <a:lstStyle/>
        <a:p>
          <a:endParaRPr lang="en-CA"/>
        </a:p>
      </dgm:t>
    </dgm:pt>
    <dgm:pt modelId="{2F8779F7-C02A-4C88-93A2-7645BF5B9E58}">
      <dgm:prSet/>
      <dgm:spPr/>
      <dgm:t>
        <a:bodyPr/>
        <a:lstStyle/>
        <a:p>
          <a:pPr rtl="0"/>
          <a:r>
            <a:rPr lang="en-US" dirty="0"/>
            <a:t>Personalized counselling for any day-to-day problems</a:t>
          </a:r>
          <a:endParaRPr lang="en-CA" dirty="0"/>
        </a:p>
      </dgm:t>
    </dgm:pt>
    <dgm:pt modelId="{496ED68A-BDDA-4B14-B085-1E9A02CC9303}" type="parTrans" cxnId="{83A5414A-7A97-4768-A48D-15412A5DAEC1}">
      <dgm:prSet/>
      <dgm:spPr/>
      <dgm:t>
        <a:bodyPr/>
        <a:lstStyle/>
        <a:p>
          <a:endParaRPr lang="en-CA"/>
        </a:p>
      </dgm:t>
    </dgm:pt>
    <dgm:pt modelId="{DC994BFE-B355-4E40-AAE2-76A212D744F6}" type="sibTrans" cxnId="{83A5414A-7A97-4768-A48D-15412A5DAEC1}">
      <dgm:prSet/>
      <dgm:spPr/>
      <dgm:t>
        <a:bodyPr/>
        <a:lstStyle/>
        <a:p>
          <a:endParaRPr lang="en-CA"/>
        </a:p>
      </dgm:t>
    </dgm:pt>
    <dgm:pt modelId="{C4902EFC-210F-4EBE-BF77-5284F50F0B43}" type="pres">
      <dgm:prSet presAssocID="{449DAE5F-2531-4C97-B0CD-62037E1B6121}" presName="Name0" presStyleCnt="0">
        <dgm:presLayoutVars>
          <dgm:dir/>
          <dgm:resizeHandles val="exact"/>
        </dgm:presLayoutVars>
      </dgm:prSet>
      <dgm:spPr/>
    </dgm:pt>
    <dgm:pt modelId="{DA090CD1-84DF-4246-B62B-00EA91BB74EE}" type="pres">
      <dgm:prSet presAssocID="{4C9A29E9-21BC-459A-8620-73E178E480E4}" presName="node" presStyleLbl="node1" presStyleIdx="0" presStyleCnt="4">
        <dgm:presLayoutVars>
          <dgm:bulletEnabled val="1"/>
        </dgm:presLayoutVars>
      </dgm:prSet>
      <dgm:spPr/>
    </dgm:pt>
    <dgm:pt modelId="{502F344E-FFB4-4C56-9785-3DECB80F0FD8}" type="pres">
      <dgm:prSet presAssocID="{DD71A26C-A3E9-4F26-822F-2E704E54C895}" presName="sibTrans" presStyleCnt="0"/>
      <dgm:spPr/>
    </dgm:pt>
    <dgm:pt modelId="{485D1163-B263-4427-BCA5-961F57AB3D97}" type="pres">
      <dgm:prSet presAssocID="{D4CE6DBE-36E8-4621-9A66-5A416CA1288C}" presName="node" presStyleLbl="node1" presStyleIdx="1" presStyleCnt="4">
        <dgm:presLayoutVars>
          <dgm:bulletEnabled val="1"/>
        </dgm:presLayoutVars>
      </dgm:prSet>
      <dgm:spPr/>
    </dgm:pt>
    <dgm:pt modelId="{2184EF89-A932-40E4-812D-4D8C39BECA65}" type="pres">
      <dgm:prSet presAssocID="{11C7E6D6-0090-4688-9B36-99CB08C8492B}" presName="sibTrans" presStyleCnt="0"/>
      <dgm:spPr/>
    </dgm:pt>
    <dgm:pt modelId="{D5EF0F01-BD78-4AC1-B17D-53A33EA61B0E}" type="pres">
      <dgm:prSet presAssocID="{9E4B8AE2-07DA-4722-B0B1-5CA162676951}" presName="node" presStyleLbl="node1" presStyleIdx="2" presStyleCnt="4">
        <dgm:presLayoutVars>
          <dgm:bulletEnabled val="1"/>
        </dgm:presLayoutVars>
      </dgm:prSet>
      <dgm:spPr/>
    </dgm:pt>
    <dgm:pt modelId="{6E43A22A-A6F3-49B5-A9F4-0218275398CD}" type="pres">
      <dgm:prSet presAssocID="{5574BAC5-940E-4903-AB35-A4730598A87E}" presName="sibTrans" presStyleCnt="0"/>
      <dgm:spPr/>
    </dgm:pt>
    <dgm:pt modelId="{1572ED8E-3240-4C29-A89F-609AE8035F5B}" type="pres">
      <dgm:prSet presAssocID="{2F8779F7-C02A-4C88-93A2-7645BF5B9E58}" presName="node" presStyleLbl="node1" presStyleIdx="3" presStyleCnt="4">
        <dgm:presLayoutVars>
          <dgm:bulletEnabled val="1"/>
        </dgm:presLayoutVars>
      </dgm:prSet>
      <dgm:spPr/>
    </dgm:pt>
  </dgm:ptLst>
  <dgm:cxnLst>
    <dgm:cxn modelId="{2E55F90A-6767-E049-8513-60967D2F69A5}" type="presOf" srcId="{449DAE5F-2531-4C97-B0CD-62037E1B6121}" destId="{C4902EFC-210F-4EBE-BF77-5284F50F0B43}" srcOrd="0" destOrd="0" presId="urn:microsoft.com/office/officeart/2005/8/layout/hList6"/>
    <dgm:cxn modelId="{73F9D712-59A5-464B-ACCE-A493CB0C100B}" type="presOf" srcId="{2F8779F7-C02A-4C88-93A2-7645BF5B9E58}" destId="{1572ED8E-3240-4C29-A89F-609AE8035F5B}" srcOrd="0" destOrd="0" presId="urn:microsoft.com/office/officeart/2005/8/layout/hList6"/>
    <dgm:cxn modelId="{480F5224-E877-4CB9-810E-B7BCC8A3AF15}" srcId="{449DAE5F-2531-4C97-B0CD-62037E1B6121}" destId="{4C9A29E9-21BC-459A-8620-73E178E480E4}" srcOrd="0" destOrd="0" parTransId="{0F00E5C4-328D-4A0F-B696-D10738221C2B}" sibTransId="{DD71A26C-A3E9-4F26-822F-2E704E54C895}"/>
    <dgm:cxn modelId="{83A5414A-7A97-4768-A48D-15412A5DAEC1}" srcId="{449DAE5F-2531-4C97-B0CD-62037E1B6121}" destId="{2F8779F7-C02A-4C88-93A2-7645BF5B9E58}" srcOrd="3" destOrd="0" parTransId="{496ED68A-BDDA-4B14-B085-1E9A02CC9303}" sibTransId="{DC994BFE-B355-4E40-AAE2-76A212D744F6}"/>
    <dgm:cxn modelId="{A0076B85-1066-4A49-965B-0F1A24C0C600}" srcId="{449DAE5F-2531-4C97-B0CD-62037E1B6121}" destId="{D4CE6DBE-36E8-4621-9A66-5A416CA1288C}" srcOrd="1" destOrd="0" parTransId="{CCDADCC5-1753-4FDB-8F36-E8948CF0F660}" sibTransId="{11C7E6D6-0090-4688-9B36-99CB08C8492B}"/>
    <dgm:cxn modelId="{97C3FAC8-6494-EE4D-9258-51467605A76D}" type="presOf" srcId="{9E4B8AE2-07DA-4722-B0B1-5CA162676951}" destId="{D5EF0F01-BD78-4AC1-B17D-53A33EA61B0E}" srcOrd="0" destOrd="0" presId="urn:microsoft.com/office/officeart/2005/8/layout/hList6"/>
    <dgm:cxn modelId="{A72A2BCF-E5A4-4A65-B7C0-8A9690626523}" srcId="{449DAE5F-2531-4C97-B0CD-62037E1B6121}" destId="{9E4B8AE2-07DA-4722-B0B1-5CA162676951}" srcOrd="2" destOrd="0" parTransId="{E52F749A-CC88-4057-A0CD-6C93D3900A40}" sibTransId="{5574BAC5-940E-4903-AB35-A4730598A87E}"/>
    <dgm:cxn modelId="{A5A7C6D2-D1DA-F146-9DBE-735EFE0B9557}" type="presOf" srcId="{4C9A29E9-21BC-459A-8620-73E178E480E4}" destId="{DA090CD1-84DF-4246-B62B-00EA91BB74EE}" srcOrd="0" destOrd="0" presId="urn:microsoft.com/office/officeart/2005/8/layout/hList6"/>
    <dgm:cxn modelId="{63D2A1F2-AAA8-024B-BD2C-AC7E1776A6D5}" type="presOf" srcId="{D4CE6DBE-36E8-4621-9A66-5A416CA1288C}" destId="{485D1163-B263-4427-BCA5-961F57AB3D97}" srcOrd="0" destOrd="0" presId="urn:microsoft.com/office/officeart/2005/8/layout/hList6"/>
    <dgm:cxn modelId="{1F9433EC-BAC8-444E-A248-0286070C248B}" type="presParOf" srcId="{C4902EFC-210F-4EBE-BF77-5284F50F0B43}" destId="{DA090CD1-84DF-4246-B62B-00EA91BB74EE}" srcOrd="0" destOrd="0" presId="urn:microsoft.com/office/officeart/2005/8/layout/hList6"/>
    <dgm:cxn modelId="{3279E514-3DFC-FD4B-9E62-088E48618FDE}" type="presParOf" srcId="{C4902EFC-210F-4EBE-BF77-5284F50F0B43}" destId="{502F344E-FFB4-4C56-9785-3DECB80F0FD8}" srcOrd="1" destOrd="0" presId="urn:microsoft.com/office/officeart/2005/8/layout/hList6"/>
    <dgm:cxn modelId="{CE4984DA-7A66-9947-BC77-991EAEF3C63E}" type="presParOf" srcId="{C4902EFC-210F-4EBE-BF77-5284F50F0B43}" destId="{485D1163-B263-4427-BCA5-961F57AB3D97}" srcOrd="2" destOrd="0" presId="urn:microsoft.com/office/officeart/2005/8/layout/hList6"/>
    <dgm:cxn modelId="{2AACCF14-73E6-CC46-A2C0-01F6EFD884C2}" type="presParOf" srcId="{C4902EFC-210F-4EBE-BF77-5284F50F0B43}" destId="{2184EF89-A932-40E4-812D-4D8C39BECA65}" srcOrd="3" destOrd="0" presId="urn:microsoft.com/office/officeart/2005/8/layout/hList6"/>
    <dgm:cxn modelId="{F938379B-028D-D74A-8290-CB6F8DB6E926}" type="presParOf" srcId="{C4902EFC-210F-4EBE-BF77-5284F50F0B43}" destId="{D5EF0F01-BD78-4AC1-B17D-53A33EA61B0E}" srcOrd="4" destOrd="0" presId="urn:microsoft.com/office/officeart/2005/8/layout/hList6"/>
    <dgm:cxn modelId="{061E0694-BB73-3549-B8DB-FB0BC5D5B20F}" type="presParOf" srcId="{C4902EFC-210F-4EBE-BF77-5284F50F0B43}" destId="{6E43A22A-A6F3-49B5-A9F4-0218275398CD}" srcOrd="5" destOrd="0" presId="urn:microsoft.com/office/officeart/2005/8/layout/hList6"/>
    <dgm:cxn modelId="{C52BF224-8180-E346-A29D-C6629EF57012}" type="presParOf" srcId="{C4902EFC-210F-4EBE-BF77-5284F50F0B43}" destId="{1572ED8E-3240-4C29-A89F-609AE8035F5B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4AA0E-6EA5-464C-83D1-F1242D47C626}">
      <dsp:nvSpPr>
        <dsp:cNvPr id="0" name=""/>
        <dsp:cNvSpPr/>
      </dsp:nvSpPr>
      <dsp:spPr>
        <a:xfrm>
          <a:off x="0" y="10726"/>
          <a:ext cx="5162550" cy="612121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Montserrat" charset="0"/>
              <a:ea typeface="Montserrat" charset="0"/>
              <a:cs typeface="Montserrat" charset="0"/>
            </a:rPr>
            <a:t>Master’s Degree</a:t>
          </a:r>
          <a:endParaRPr lang="en-CA" sz="1400" kern="1200" dirty="0">
            <a:latin typeface="Montserrat" charset="0"/>
            <a:ea typeface="Montserrat" charset="0"/>
            <a:cs typeface="Montserrat" charset="0"/>
          </a:endParaRPr>
        </a:p>
      </dsp:txBody>
      <dsp:txXfrm>
        <a:off x="29881" y="40607"/>
        <a:ext cx="5102788" cy="552359"/>
      </dsp:txXfrm>
    </dsp:sp>
    <dsp:sp modelId="{781CE160-AD5A-444D-853A-521015757DFE}">
      <dsp:nvSpPr>
        <dsp:cNvPr id="0" name=""/>
        <dsp:cNvSpPr/>
      </dsp:nvSpPr>
      <dsp:spPr>
        <a:xfrm>
          <a:off x="0" y="672339"/>
          <a:ext cx="5162550" cy="690115"/>
        </a:xfrm>
        <a:prstGeom prst="roundRect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0" i="0" kern="1200" dirty="0">
              <a:latin typeface="Montserrat" charset="0"/>
              <a:ea typeface="Montserrat" charset="0"/>
              <a:cs typeface="Montserrat" charset="0"/>
            </a:rPr>
            <a:t>Professional and Course based MA </a:t>
          </a:r>
          <a:r>
            <a:rPr lang="pt-PT" sz="1400" b="0" i="0" kern="1200" dirty="0">
              <a:latin typeface="Montserrat" charset="0"/>
              <a:ea typeface="Montserrat" charset="0"/>
              <a:cs typeface="Montserrat" charset="0"/>
            </a:rPr>
            <a:t>-</a:t>
          </a:r>
          <a:r>
            <a:rPr lang="en-CA" sz="1400" b="0" i="0" kern="1200" dirty="0">
              <a:latin typeface="Montserrat" charset="0"/>
              <a:ea typeface="Montserrat" charset="0"/>
              <a:cs typeface="Montserrat" charset="0"/>
            </a:rPr>
            <a:t> NOT PhD Suitable </a:t>
          </a:r>
        </a:p>
      </dsp:txBody>
      <dsp:txXfrm>
        <a:off x="33689" y="706028"/>
        <a:ext cx="5095172" cy="622737"/>
      </dsp:txXfrm>
    </dsp:sp>
    <dsp:sp modelId="{2F49986D-5779-4933-A509-AA664F4009F6}">
      <dsp:nvSpPr>
        <dsp:cNvPr id="0" name=""/>
        <dsp:cNvSpPr/>
      </dsp:nvSpPr>
      <dsp:spPr>
        <a:xfrm>
          <a:off x="0" y="1402775"/>
          <a:ext cx="5162550" cy="611248"/>
        </a:xfrm>
        <a:prstGeom prst="roundRec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>
              <a:latin typeface="Montserrat" charset="0"/>
              <a:ea typeface="Montserrat" charset="0"/>
              <a:cs typeface="Montserrat" charset="0"/>
            </a:rPr>
            <a:t>Research Thesis (typically 2 years) </a:t>
          </a:r>
          <a:endParaRPr lang="en-CA" sz="1400" kern="1200" dirty="0">
            <a:latin typeface="Montserrat" charset="0"/>
            <a:ea typeface="Montserrat" charset="0"/>
            <a:cs typeface="Montserrat" charset="0"/>
          </a:endParaRPr>
        </a:p>
      </dsp:txBody>
      <dsp:txXfrm>
        <a:off x="29839" y="1432614"/>
        <a:ext cx="5102872" cy="551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C4381-91E5-41DF-9636-34EBDBEDE238}">
      <dsp:nvSpPr>
        <dsp:cNvPr id="0" name=""/>
        <dsp:cNvSpPr/>
      </dsp:nvSpPr>
      <dsp:spPr>
        <a:xfrm>
          <a:off x="0" y="1020465"/>
          <a:ext cx="5327650" cy="121680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Montserrat" charset="0"/>
              <a:ea typeface="Montserrat" charset="0"/>
              <a:cs typeface="Montserrat" charset="0"/>
            </a:rPr>
            <a:t>Doctoral Programs (PhD) (4 to 5 </a:t>
          </a:r>
          <a:r>
            <a:rPr lang="fr-FR" sz="1400" kern="1200" dirty="0" err="1">
              <a:latin typeface="Montserrat" charset="0"/>
              <a:ea typeface="Montserrat" charset="0"/>
              <a:cs typeface="Montserrat" charset="0"/>
            </a:rPr>
            <a:t>years</a:t>
          </a:r>
          <a:r>
            <a:rPr lang="fr-FR" sz="1400" kern="1200" dirty="0">
              <a:latin typeface="Montserrat" charset="0"/>
              <a:ea typeface="Montserrat" charset="0"/>
              <a:cs typeface="Montserrat" charset="0"/>
            </a:rPr>
            <a:t>) </a:t>
          </a:r>
          <a:endParaRPr lang="en-CA" sz="1400" kern="1200" dirty="0">
            <a:latin typeface="Montserrat" charset="0"/>
            <a:ea typeface="Montserrat" charset="0"/>
            <a:cs typeface="Montserrat" charset="0"/>
          </a:endParaRPr>
        </a:p>
      </dsp:txBody>
      <dsp:txXfrm>
        <a:off x="59399" y="1079864"/>
        <a:ext cx="520885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40E1F-CB62-4DB9-B586-D2A545A90805}">
      <dsp:nvSpPr>
        <dsp:cNvPr id="0" name=""/>
        <dsp:cNvSpPr/>
      </dsp:nvSpPr>
      <dsp:spPr>
        <a:xfrm>
          <a:off x="2932520" y="0"/>
          <a:ext cx="5107361" cy="23099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 dirty="0"/>
            <a:t>Assistance with the steps to apply for graduate programs at any of our member universities</a:t>
          </a:r>
          <a:endParaRPr lang="en-CA" sz="2400" kern="1200" dirty="0"/>
        </a:p>
      </dsp:txBody>
      <dsp:txXfrm>
        <a:off x="2932520" y="0"/>
        <a:ext cx="5107361" cy="2309977"/>
      </dsp:txXfrm>
    </dsp:sp>
    <dsp:sp modelId="{8973FEEC-1839-477D-B1BB-5087A48442B3}">
      <dsp:nvSpPr>
        <dsp:cNvPr id="0" name=""/>
        <dsp:cNvSpPr/>
      </dsp:nvSpPr>
      <dsp:spPr>
        <a:xfrm>
          <a:off x="449386" y="2428"/>
          <a:ext cx="2286878" cy="23099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93419-617F-405F-9854-5E305A6719C1}">
      <dsp:nvSpPr>
        <dsp:cNvPr id="0" name=""/>
        <dsp:cNvSpPr/>
      </dsp:nvSpPr>
      <dsp:spPr>
        <a:xfrm>
          <a:off x="449386" y="2693553"/>
          <a:ext cx="5107361" cy="230997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 dirty="0"/>
            <a:t>Guidance on how to contact with professors/thesis supervisors at any of our member universities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000" b="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400" b="1" kern="1200" dirty="0"/>
        </a:p>
      </dsp:txBody>
      <dsp:txXfrm>
        <a:off x="449386" y="2693553"/>
        <a:ext cx="5107361" cy="2309977"/>
      </dsp:txXfrm>
    </dsp:sp>
    <dsp:sp modelId="{67DFFDE0-4D11-472A-BCFA-10D77A84FA9F}">
      <dsp:nvSpPr>
        <dsp:cNvPr id="0" name=""/>
        <dsp:cNvSpPr/>
      </dsp:nvSpPr>
      <dsp:spPr>
        <a:xfrm>
          <a:off x="5785435" y="2693553"/>
          <a:ext cx="2286878" cy="230997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90CD1-84DF-4246-B62B-00EA91BB74EE}">
      <dsp:nvSpPr>
        <dsp:cNvPr id="0" name=""/>
        <dsp:cNvSpPr/>
      </dsp:nvSpPr>
      <dsp:spPr>
        <a:xfrm rot="16200000">
          <a:off x="-626134" y="628185"/>
          <a:ext cx="3268959" cy="2012588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907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Single point of contact for having access to our universities;</a:t>
          </a:r>
          <a:endParaRPr lang="en-CA" sz="2000" kern="1200" dirty="0"/>
        </a:p>
      </dsp:txBody>
      <dsp:txXfrm rot="5400000">
        <a:off x="2052" y="653791"/>
        <a:ext cx="2012588" cy="1961375"/>
      </dsp:txXfrm>
    </dsp:sp>
    <dsp:sp modelId="{485D1163-B263-4427-BCA5-961F57AB3D97}">
      <dsp:nvSpPr>
        <dsp:cNvPr id="0" name=""/>
        <dsp:cNvSpPr/>
      </dsp:nvSpPr>
      <dsp:spPr>
        <a:xfrm rot="16200000">
          <a:off x="1537398" y="628185"/>
          <a:ext cx="3268959" cy="2012588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907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Guidance on researching master’s and PhD programs at each of our CALDO universities;</a:t>
          </a:r>
          <a:endParaRPr lang="en-CA" sz="2000" kern="1200" dirty="0"/>
        </a:p>
      </dsp:txBody>
      <dsp:txXfrm rot="5400000">
        <a:off x="2165584" y="653791"/>
        <a:ext cx="2012588" cy="1961375"/>
      </dsp:txXfrm>
    </dsp:sp>
    <dsp:sp modelId="{D5EF0F01-BD78-4AC1-B17D-53A33EA61B0E}">
      <dsp:nvSpPr>
        <dsp:cNvPr id="0" name=""/>
        <dsp:cNvSpPr/>
      </dsp:nvSpPr>
      <dsp:spPr>
        <a:xfrm rot="16200000">
          <a:off x="3700930" y="628185"/>
          <a:ext cx="3268959" cy="2012588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907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Guidance on how to contact with potential supervisors;</a:t>
          </a:r>
          <a:endParaRPr lang="en-CA" sz="2000" kern="1200" dirty="0"/>
        </a:p>
      </dsp:txBody>
      <dsp:txXfrm rot="5400000">
        <a:off x="4329116" y="653791"/>
        <a:ext cx="2012588" cy="1961375"/>
      </dsp:txXfrm>
    </dsp:sp>
    <dsp:sp modelId="{1572ED8E-3240-4C29-A89F-609AE8035F5B}">
      <dsp:nvSpPr>
        <dsp:cNvPr id="0" name=""/>
        <dsp:cNvSpPr/>
      </dsp:nvSpPr>
      <dsp:spPr>
        <a:xfrm rot="16200000">
          <a:off x="5864463" y="628185"/>
          <a:ext cx="3268959" cy="2012588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907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Personalized counselling for any day-to-day problems</a:t>
          </a:r>
          <a:endParaRPr lang="en-CA" sz="2000" kern="1200" dirty="0"/>
        </a:p>
      </dsp:txBody>
      <dsp:txXfrm rot="5400000">
        <a:off x="6492649" y="653791"/>
        <a:ext cx="2012588" cy="1961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0B6DB-414C-4279-BF16-A4EA721FAB9F}" type="datetimeFigureOut">
              <a:rPr lang="en-CA" smtClean="0"/>
              <a:t>2019-04-08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62D0E-12C0-4FC6-96F8-1D99775EA3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036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Ranked #18 on the New York Times 52 Places to Go</a:t>
            </a:r>
            <a:r>
              <a:rPr lang="en-CA" baseline="0" dirty="0"/>
              <a:t> in 2018 list. Yes, the winters are long and cold, but this riverside city is filled with warm hearted people and culture.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1E0EF-88EC-4554-B10B-A26EC2B49B5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2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0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8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711450"/>
            <a:ext cx="915193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565400" y="6172200"/>
            <a:ext cx="6399213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n-US" sz="20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altLang="en-US" sz="20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consortium of Canada’s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Leading Research Universities</a:t>
            </a:r>
            <a:r>
              <a:rPr lang="es-ES" altLang="en-US" sz="20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A11C32"/>
              </a:clrFrom>
              <a:clrTo>
                <a:srgbClr val="A11C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29200"/>
            <a:ext cx="37734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420888"/>
            <a:ext cx="7124275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761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A11C32"/>
              </a:clrFrom>
              <a:clrTo>
                <a:srgbClr val="A11C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1"/>
          <p:cNvSpPr txBox="1">
            <a:spLocks noChangeArrowheads="1"/>
          </p:cNvSpPr>
          <p:nvPr userDrawn="1"/>
        </p:nvSpPr>
        <p:spPr bwMode="auto">
          <a:xfrm>
            <a:off x="7596188" y="0"/>
            <a:ext cx="25939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consortium of Canada’s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Leading Research Universities</a:t>
            </a: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5740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A11C32"/>
              </a:clrFrom>
              <a:clrTo>
                <a:srgbClr val="A11C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1"/>
          <p:cNvSpPr txBox="1">
            <a:spLocks noChangeArrowheads="1"/>
          </p:cNvSpPr>
          <p:nvPr userDrawn="1"/>
        </p:nvSpPr>
        <p:spPr bwMode="auto">
          <a:xfrm>
            <a:off x="7596188" y="0"/>
            <a:ext cx="25939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consortium of Canada’s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Leading Research Universities</a:t>
            </a: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4006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A11C32"/>
              </a:clrFrom>
              <a:clrTo>
                <a:srgbClr val="A11C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31"/>
          <p:cNvSpPr txBox="1">
            <a:spLocks noChangeArrowheads="1"/>
          </p:cNvSpPr>
          <p:nvPr userDrawn="1"/>
        </p:nvSpPr>
        <p:spPr bwMode="auto">
          <a:xfrm>
            <a:off x="7596188" y="0"/>
            <a:ext cx="25939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consortium of Canada’s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Leading Research Universities</a:t>
            </a: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80A75-BB5E-4E05-8C57-E972B29BBA18}" type="datetimeFigureOut">
              <a:rPr lang="en-CA" altLang="en-US"/>
              <a:pPr>
                <a:defRPr/>
              </a:pPr>
              <a:t>2019-04-08</a:t>
            </a:fld>
            <a:endParaRPr lang="en-CA" altLang="en-US"/>
          </a:p>
        </p:txBody>
      </p:sp>
      <p:sp>
        <p:nvSpPr>
          <p:cNvPr id="9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10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C85B9-D5E1-4BC6-83D7-7569600DEC4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6801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A11C32"/>
              </a:clrFrom>
              <a:clrTo>
                <a:srgbClr val="A11C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31"/>
          <p:cNvSpPr txBox="1">
            <a:spLocks noChangeArrowheads="1"/>
          </p:cNvSpPr>
          <p:nvPr userDrawn="1"/>
        </p:nvSpPr>
        <p:spPr bwMode="auto">
          <a:xfrm>
            <a:off x="7596188" y="0"/>
            <a:ext cx="25939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consortium of Canada’s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Leading Research Universities</a:t>
            </a: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C170E-9CA3-47FB-83D8-BF499898C6F6}" type="datetimeFigureOut">
              <a:rPr lang="en-CA" altLang="en-US"/>
              <a:pPr>
                <a:defRPr/>
              </a:pPr>
              <a:t>2019-04-08</a:t>
            </a:fld>
            <a:endParaRPr lang="en-CA" altLang="en-US"/>
          </a:p>
        </p:txBody>
      </p:sp>
      <p:sp>
        <p:nvSpPr>
          <p:cNvPr id="11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13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0BA9-A99B-4E1E-B2BE-C26957D2ED43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79711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A11C32"/>
              </a:clrFrom>
              <a:clrTo>
                <a:srgbClr val="A11C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15616" y="2420888"/>
            <a:ext cx="7124275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799E4-65FB-42F2-AE28-AE4D82CF891A}" type="datetimeFigureOut">
              <a:rPr lang="en-CA" altLang="en-US"/>
              <a:pPr>
                <a:defRPr/>
              </a:pPr>
              <a:t>2019-04-08</a:t>
            </a:fld>
            <a:endParaRPr lang="en-CA" altLang="en-US"/>
          </a:p>
        </p:txBody>
      </p:sp>
      <p:sp>
        <p:nvSpPr>
          <p:cNvPr id="6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5620-EDA6-43D4-84F9-E15A61CCBF0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55533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A11C32"/>
              </a:clrFrom>
              <a:clrTo>
                <a:srgbClr val="A11C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B9E6D-A1A5-4B7E-B541-6E98BA20194D}" type="datetimeFigureOut">
              <a:rPr lang="en-CA" altLang="en-US"/>
              <a:pPr>
                <a:defRPr/>
              </a:pPr>
              <a:t>2019-04-08</a:t>
            </a:fld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54123-42D0-4A63-8D9A-E656B56D6AD4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40241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61533-5F5A-4B22-A623-F5D2D4C3FC8F}" type="datetimeFigureOut">
              <a:rPr lang="en-CA" altLang="en-US"/>
              <a:pPr>
                <a:defRPr/>
              </a:pPr>
              <a:t>2019-04-08</a:t>
            </a:fld>
            <a:endParaRPr lang="en-CA" altLang="en-US"/>
          </a:p>
        </p:txBody>
      </p:sp>
      <p:sp>
        <p:nvSpPr>
          <p:cNvPr id="6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4F74C-9E8C-465D-8637-61E23F4858D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1376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5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6A5C1-4AFB-486E-B3B7-7745F64C039C}" type="datetimeFigureOut">
              <a:rPr lang="en-CA" altLang="en-US"/>
              <a:pPr>
                <a:defRPr/>
              </a:pPr>
              <a:t>2019-04-08</a:t>
            </a:fld>
            <a:endParaRPr lang="en-CA" altLang="en-US"/>
          </a:p>
        </p:txBody>
      </p:sp>
      <p:sp>
        <p:nvSpPr>
          <p:cNvPr id="6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7773D-B20A-4749-9F87-2884053CE0ED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80595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6589D-E8B0-4EA7-9FA3-09F5C3B73406}" type="datetimeFigureOut">
              <a:rPr lang="en-CA" altLang="en-US"/>
              <a:pPr>
                <a:defRPr/>
              </a:pPr>
              <a:t>2019-04-08</a:t>
            </a:fld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1769-4E10-4E4C-8D50-B42DDA48E12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19184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47628-D001-4D69-A05F-622CCAB6C311}" type="datetimeFigureOut">
              <a:rPr lang="en-CA" altLang="en-US"/>
              <a:pPr>
                <a:defRPr/>
              </a:pPr>
              <a:t>2019-04-08</a:t>
            </a:fld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27D4F-71CF-4DB6-8CC3-7D996A829D3A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23876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59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97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94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39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9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81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2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77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61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73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42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1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8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4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38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7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9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DC22E-5DDD-094E-AE6B-F91318535917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1"/>
          <p:cNvSpPr txBox="1">
            <a:spLocks noChangeArrowheads="1"/>
          </p:cNvSpPr>
          <p:nvPr userDrawn="1"/>
        </p:nvSpPr>
        <p:spPr bwMode="auto">
          <a:xfrm>
            <a:off x="7596188" y="0"/>
            <a:ext cx="25939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consortium of Canada’s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Leading Research Universities</a:t>
            </a:r>
            <a:r>
              <a:rPr lang="es-ES" altLang="en-US" sz="90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/>
          </a:p>
        </p:txBody>
      </p:sp>
      <p:sp>
        <p:nvSpPr>
          <p:cNvPr id="1028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1A5588-5D6F-498B-9932-0722E60AAA53}" type="datetimeFigureOut">
              <a:rPr lang="en-CA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2019-04-08</a:t>
            </a:fld>
            <a:endParaRPr lang="en-CA" altLang="en-US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572ED5-9C3D-4CC2-82FB-C75590EBC187}" type="slidenum">
              <a:rPr lang="en-CA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795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DC22E-5DDD-094E-AE6B-F9131853591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20B01-13AA-7740-8FFA-32E10E0EF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03" y="692696"/>
            <a:ext cx="6819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8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703"/>
            <a:ext cx="8229600" cy="77809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CALDO</a:t>
            </a:r>
            <a:r>
              <a:rPr lang="en-US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1082835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221126" y="4079463"/>
            <a:ext cx="4959907" cy="2346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0820" y="1279999"/>
            <a:ext cx="459198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Ranked in the world’s TOP 100 Universities.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Among the top 5 Canadian Universities in annual total research funding.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Ranked #40 "most international" university in the world by Times Higher Education.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faculties offering 500+ Master’s and PhD programs.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UAlberta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ranked #6 in the world for Energy and Environment Research Publications.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programs in global top 10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subject areas ranked in global top 50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7582" y="4171590"/>
            <a:ext cx="468104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Excellence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and Environment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and Technology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Policy and Society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Arts and Humanities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616" y="679929"/>
            <a:ext cx="350762" cy="36875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74034" y="112187"/>
            <a:ext cx="8229600" cy="1498177"/>
          </a:xfrm>
        </p:spPr>
        <p:txBody>
          <a:bodyPr>
            <a:normAutofit/>
          </a:bodyPr>
          <a:lstStyle/>
          <a:p>
            <a:r>
              <a:rPr lang="fr-FR" altLang="en-US" sz="2900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Edmonton, Canada</a:t>
            </a:r>
            <a:endParaRPr lang="en-CA" altLang="en-US" sz="2900" dirty="0">
              <a:solidFill>
                <a:srgbClr val="FF0000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221127" y="3877602"/>
            <a:ext cx="4922874" cy="254834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27195" y="48390"/>
            <a:ext cx="8229600" cy="149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Calgary, Canada</a:t>
            </a:r>
            <a:endParaRPr kumimoji="0" lang="en-CA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967356"/>
            <a:ext cx="482505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North America’s #1 young university (QS 2016)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#6 top research university in Canada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 </a:t>
            </a: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Calibri" charset="0"/>
              </a:rPr>
              <a:t>Top 200 universities worldwide (THE)</a:t>
            </a:r>
            <a:r>
              <a:rPr kumimoji="0" lang="en-CA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#1 most liveable city in North America and #4 in the world (2018 Global Liveability Ranking, Economics Intelligence Unit)</a:t>
            </a: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14 faculties offering over 100 Master’s and PhD programs.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Professional development and paid internships.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3" y="3991707"/>
            <a:ext cx="441540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Excellence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Energy Innovations for today and tomorrow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Human dynamics in a changing world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Engineering solutions for health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New Earth-space technologies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Infections, inflammation and chronic diseases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Brain and Mental Health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777" y="616132"/>
            <a:ext cx="350763" cy="3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92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7450" y="1177897"/>
            <a:ext cx="4373996" cy="264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5 international university in Canada </a:t>
            </a:r>
            <a:b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(THE rankings) 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 Five Stars Rated for Excellence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Home to MIT Regional Entrepreneurship Acceleration Program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to the Ocean Frontier Institute involving 8 international institutions from 5 countries (France, Germany, Ireland, Norway, USA)</a:t>
            </a:r>
          </a:p>
          <a:p>
            <a:pPr marL="177800" marR="0" lvl="0" indent="-177800" algn="l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Halifax: A city with a distinctive coastal culture</a:t>
            </a:r>
          </a:p>
          <a:p>
            <a:pPr marL="177800" marR="0" lvl="0" indent="-177800" algn="l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7449" y="3743456"/>
            <a:ext cx="4443584" cy="366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Signature Research Clusters </a:t>
            </a:r>
            <a:b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(Cross-cutting themes: Big Data; </a:t>
            </a:r>
            <a:b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 &amp; Entrepreneurship)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Ocean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Technology, Energy, the Environment</a:t>
            </a: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 People, Healthy Communities, </a:t>
            </a:r>
            <a:b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 Populations</a:t>
            </a: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Security</a:t>
            </a: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Tx/>
              <a:buSzPct val="96000"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Culture, Society, Community Development</a:t>
            </a:r>
          </a:p>
          <a:p>
            <a:pPr marL="177800" marR="0" lvl="0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177800" marR="0" lvl="1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177800" marR="0" lvl="0" indent="-168275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37449" y="414966"/>
            <a:ext cx="3576233" cy="71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   Halifax, Nova Scotia, Canada</a:t>
            </a:r>
            <a:endParaRPr kumimoji="0" lang="en-CA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688" y="573605"/>
            <a:ext cx="350762" cy="368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8791C-AACB-2A4E-8DFC-385C425D1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75" y="-10510"/>
            <a:ext cx="4203700" cy="64643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2FF7A2-F36A-6E44-AB5A-8B3CFD5B378D}"/>
              </a:ext>
            </a:extLst>
          </p:cNvPr>
          <p:cNvCxnSpPr/>
          <p:nvPr/>
        </p:nvCxnSpPr>
        <p:spPr>
          <a:xfrm>
            <a:off x="4845269" y="3615558"/>
            <a:ext cx="40780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890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224864" y="4183919"/>
            <a:ext cx="4919135" cy="222895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809744" y="115594"/>
            <a:ext cx="8229600" cy="149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Québec</a:t>
            </a:r>
            <a:r>
              <a:rPr kumimoji="0" lang="es-MX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 City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, Canada</a:t>
            </a:r>
            <a:endParaRPr kumimoji="0" lang="en-CA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326" y="683336"/>
            <a:ext cx="350762" cy="368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9326" y="1148159"/>
            <a:ext cx="4620856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First French-language university in North America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45,000 students/500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Green campus with 40 buildings, 17 faculties and the biggest university sports centre in the Eastern Canada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5,800 international students from 120 countries</a:t>
            </a:r>
            <a:endParaRPr kumimoji="0" lang="en-CA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 the top 6 research universities in Canada with more than </a:t>
            </a:r>
            <a:r>
              <a:rPr kumimoji="0" lang="en-CA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270 centres </a:t>
            </a:r>
            <a:r>
              <a:rPr kumimoji="0" lang="en-C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research groups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3,650 professors and researchers of international reputation</a:t>
            </a:r>
            <a:endParaRPr kumimoji="0" lang="en-CA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Ranked #1 in Canada and #2 in the world in sustainable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5509" y="4176198"/>
            <a:ext cx="462085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Excellence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Nordic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Artic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Optics/photonics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Intelligence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5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224864" y="3775965"/>
            <a:ext cx="4919135" cy="263691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4663440" y="188741"/>
            <a:ext cx="8229600" cy="149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Ottawa</a:t>
            </a:r>
            <a:r>
              <a:rPr kumimoji="0" lang="fr-FR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, Canada</a:t>
            </a:r>
            <a:endParaRPr kumimoji="0" lang="en-CA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1363380"/>
            <a:ext cx="48250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America’s Largest Bilingual University.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176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overall in the T.H.E. 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 University ranking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faculties offering 164 Master’s and PhD programs.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subjects among the top 150 QS world rankings.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3914179"/>
            <a:ext cx="468104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Excellence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e-Society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Molecular and Environmental Sciences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Canada and the World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022" y="756483"/>
            <a:ext cx="350762" cy="3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61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224864" y="4031517"/>
            <a:ext cx="4919135" cy="238135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846320" y="193129"/>
            <a:ext cx="8229600" cy="149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Saskatoon</a:t>
            </a:r>
            <a:r>
              <a:rPr kumimoji="0" lang="fr-FR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, Canada</a:t>
            </a:r>
            <a:endParaRPr kumimoji="0" lang="en-CA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902" y="760871"/>
            <a:ext cx="350762" cy="368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960" y="1272406"/>
            <a:ext cx="482505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faculties offering 154 Master’s and PhD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 World Ranked top 100: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Agriculture, Water Resources, Environmental Science and Engineering, Veterinary Science.</a:t>
            </a:r>
            <a:endParaRPr kumimoji="0" lang="en-CA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Crop Development Centre: </a:t>
            </a:r>
            <a:r>
              <a:rPr kumimoji="0" lang="en-C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400 commercial crop varieties.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VIDO-InterVac</a:t>
            </a:r>
            <a:r>
              <a:rPr kumimoji="0" lang="en-CA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C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leader in human and animal infectious disease and vaccine development.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Canadian Light Source: </a:t>
            </a:r>
            <a:r>
              <a:rPr kumimoji="0" lang="en-C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of the world’s leading </a:t>
            </a: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 facilities.</a:t>
            </a:r>
            <a:endParaRPr kumimoji="0" lang="en-CA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4864" y="4021754"/>
            <a:ext cx="468104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Excellence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42925" marR="0" lvl="0" indent="-365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Security and Freshwater Resources</a:t>
            </a:r>
          </a:p>
          <a:p>
            <a:pPr marL="542925" marR="0" lvl="0" indent="-365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and </a:t>
            </a:r>
            <a:r>
              <a:rPr kumimoji="0" lang="en-CA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Bioproducts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a Sustainable Future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42925" marR="0" lvl="0" indent="-365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Veterinary and Animal Sciences</a:t>
            </a:r>
          </a:p>
          <a:p>
            <a:pPr marL="542925" marR="0" lvl="0" indent="-365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and Mineral Resources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42925" marR="0" lvl="0" indent="-365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 Sciences: Innovation in Health, Environment and Advanced Technologies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68587"/>
            <a:ext cx="4185223" cy="28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83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018" y="324411"/>
            <a:ext cx="350762" cy="3687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114216" y="-240302"/>
            <a:ext cx="8229600" cy="149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Toronto</a:t>
            </a:r>
            <a:r>
              <a:rPr kumimoji="0" lang="fr-FR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, Canada</a:t>
            </a:r>
            <a:endParaRPr kumimoji="0" lang="en-CA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0200" y="787565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Canada’s largest university.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#1 university in Canada, and 22</a:t>
            </a:r>
            <a:r>
              <a:rPr kumimoji="0" lang="en-CA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world according to </a:t>
            </a:r>
            <a:r>
              <a:rPr kumimoji="0" lang="en-CA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Times Higher Education 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(2017-18).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faculties and schools offering more than 280 Master’s and PhD programs.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$1.2 billion annually in external research funding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partner teaching hospitals.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Third-largest library system in North America.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43008-7678-4DE2-9FF3-6060F24684C3}"/>
              </a:ext>
            </a:extLst>
          </p:cNvPr>
          <p:cNvSpPr txBox="1"/>
          <p:nvPr/>
        </p:nvSpPr>
        <p:spPr>
          <a:xfrm>
            <a:off x="4790834" y="4257216"/>
            <a:ext cx="443818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Excellence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 science, especially regenerative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Philosophy, Medieval and Renaissance Studies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science and engineering, especially machine learning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 studies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48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224864" y="4584738"/>
            <a:ext cx="4919135" cy="182813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82896" y="456012"/>
            <a:ext cx="3204661" cy="62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Waterloo</a:t>
            </a:r>
            <a:r>
              <a:rPr kumimoji="0" lang="fr-FR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, Canada</a:t>
            </a:r>
            <a:endParaRPr kumimoji="0" lang="en-CA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1902" y="945562"/>
            <a:ext cx="48250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Globally Recognized Excellence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#1 comprehensive research university 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Canada (</a:t>
            </a:r>
            <a:r>
              <a:rPr kumimoji="0" lang="en-CA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</a:t>
            </a:r>
            <a:r>
              <a:rPr kumimoji="0" lang="en-CA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Infosource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#2 in Canada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for computer science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#1 in Canada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engineering (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News and World Report Best Global Universities 2018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University of the Year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among Canadian comprehensive universities for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consecutive years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Infosource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innovative university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Canada for 26 consecutive years (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Maclean's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40 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world for computer science and math (</a:t>
            </a:r>
            <a:r>
              <a:rPr kumimoji="0" lang="en-CA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60 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world for engineering and technology (</a:t>
            </a:r>
            <a:r>
              <a:rPr kumimoji="0" lang="en-CA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1902" y="4261196"/>
            <a:ext cx="4681041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Excellence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faculties, 4 affiliated institutions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satellite campuses 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offering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180+ 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 programs including: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Biotechnology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Technology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and energy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 manufacturing and devices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134" y="516412"/>
            <a:ext cx="350762" cy="3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09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224864" y="4081185"/>
            <a:ext cx="4919135" cy="233169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21936" y="54631"/>
            <a:ext cx="8229600" cy="149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London</a:t>
            </a:r>
            <a:r>
              <a:rPr kumimoji="0" lang="fr-FR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, Canada</a:t>
            </a:r>
            <a:endParaRPr kumimoji="0" lang="en-CA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8264" y="1131734"/>
            <a:ext cx="48250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Ranked among the top 1% of institutions of higher education worldwide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Rated with 5 stars from QS Stars, recognizing world-class quality of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240 million in annual research expenditures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Faculties offering 160 Master’s and PhD programs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9992" y="4145827"/>
            <a:ext cx="46810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Excellence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Neuroscience/Brain and Mind/ Imaging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and Intercultural Relations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 Engineering and Natural Disaster Mitigation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Sustainability and Green Energy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 and Biomaterials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518" y="622373"/>
            <a:ext cx="350762" cy="3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0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60906"/>
            <a:ext cx="8229600" cy="77809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Lato"/>
                <a:ea typeface="Montserrat" charset="0"/>
                <a:cs typeface="Montserrat" charset="0"/>
              </a:rPr>
              <a:t>What is </a:t>
            </a:r>
            <a:r>
              <a:rPr lang="en-US" b="1" dirty="0">
                <a:solidFill>
                  <a:srgbClr val="FF0000"/>
                </a:solidFill>
                <a:latin typeface="Lato"/>
                <a:ea typeface="Montserrat" charset="0"/>
                <a:cs typeface="Montserrat" charset="0"/>
              </a:rPr>
              <a:t>CALDO</a:t>
            </a:r>
            <a:r>
              <a:rPr lang="en-US" dirty="0">
                <a:solidFill>
                  <a:srgbClr val="FF0000"/>
                </a:solidFill>
                <a:latin typeface="Lato"/>
                <a:ea typeface="Montserrat" charset="0"/>
                <a:cs typeface="Montserrat" charset="0"/>
              </a:rPr>
              <a:t>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95866" y="1239004"/>
            <a:ext cx="7552267" cy="1012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CALDO</a:t>
            </a:r>
            <a:r>
              <a:rPr lang="en-US" sz="2400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2400" dirty="0">
                <a:latin typeface="Montserrat" charset="0"/>
                <a:ea typeface="Montserrat" charset="0"/>
                <a:cs typeface="Montserrat" charset="0"/>
              </a:rPr>
              <a:t>is your gateway to connect with top Canadian universities, offering high ranked programs in both English and French to students from all over Latin America</a:t>
            </a:r>
          </a:p>
        </p:txBody>
      </p:sp>
    </p:spTree>
    <p:extLst>
      <p:ext uri="{BB962C8B-B14F-4D97-AF65-F5344CB8AC3E}">
        <p14:creationId xmlns:p14="http://schemas.microsoft.com/office/powerpoint/2010/main" val="1014814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9" y="815926"/>
            <a:ext cx="8773718" cy="55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13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46585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CONTACT US</a:t>
            </a:r>
            <a:br>
              <a:rPr lang="en-CA" sz="2400" b="1" dirty="0">
                <a:solidFill>
                  <a:srgbClr val="C00000"/>
                </a:solidFill>
              </a:rPr>
            </a:br>
            <a:r>
              <a:rPr lang="en-CA" sz="2400" b="1" dirty="0">
                <a:solidFill>
                  <a:srgbClr val="C00000"/>
                </a:solidFill>
              </a:rPr>
              <a:t>graduate.coordinator@caldo.ca</a:t>
            </a:r>
            <a:endParaRPr lang="en-CA" sz="2400" dirty="0">
              <a:solidFill>
                <a:prstClr val="black"/>
              </a:solidFill>
            </a:endParaRPr>
          </a:p>
        </p:txBody>
      </p:sp>
      <p:pic>
        <p:nvPicPr>
          <p:cNvPr id="4" name="Picture 3" descr="C:\Users\Gabriel\Downloads\unnamed.png">
            <a:extLst>
              <a:ext uri="{FF2B5EF4-FFF2-40B4-BE49-F238E27FC236}">
                <a16:creationId xmlns:a16="http://schemas.microsoft.com/office/drawing/2014/main" id="{26A1E8AB-1F92-40B6-AC8A-BA360C33C3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7" y="1589649"/>
            <a:ext cx="8750105" cy="2805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42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4946" y="483185"/>
            <a:ext cx="8229600" cy="777875"/>
          </a:xfrm>
        </p:spPr>
        <p:txBody>
          <a:bodyPr>
            <a:normAutofit/>
          </a:bodyPr>
          <a:lstStyle/>
          <a:p>
            <a:pPr algn="ctr"/>
            <a:r>
              <a:rPr lang="en-CA" altLang="en-US" b="1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CALDO Universities</a:t>
            </a:r>
          </a:p>
        </p:txBody>
      </p:sp>
      <p:pic>
        <p:nvPicPr>
          <p:cNvPr id="7" name="Content Placeholder 6" descr="C:\Users\Gabriel\Downloads\unnamed.png">
            <a:extLst>
              <a:ext uri="{FF2B5EF4-FFF2-40B4-BE49-F238E27FC236}">
                <a16:creationId xmlns:a16="http://schemas.microsoft.com/office/drawing/2014/main" id="{17C73A36-1A9F-44E4-AC98-936CDF2007C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" y="2363372"/>
            <a:ext cx="7907094" cy="2715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12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37464-8AC6-4074-AA28-3F1B32514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776537"/>
            <a:ext cx="4762500" cy="130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3" y="1256789"/>
            <a:ext cx="8804274" cy="6004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4789C9-36FF-4566-AF5A-BEF0D2FFE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4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03495"/>
          </a:xfrm>
        </p:spPr>
        <p:txBody>
          <a:bodyPr>
            <a:normAutofit/>
          </a:bodyPr>
          <a:lstStyle/>
          <a:p>
            <a:pPr algn="ctr"/>
            <a:br>
              <a:rPr lang="en-CA" altLang="en-US" sz="4000" b="1" dirty="0">
                <a:solidFill>
                  <a:srgbClr val="B52126"/>
                </a:solidFill>
                <a:ea typeface="ＭＳ Ｐゴシック" panose="020B0600070205080204" pitchFamily="34" charset="-128"/>
              </a:rPr>
            </a:br>
            <a:endParaRPr lang="en-CA" altLang="en-US" sz="1400" b="1" dirty="0">
              <a:solidFill>
                <a:srgbClr val="B52126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47697831"/>
              </p:ext>
            </p:extLst>
          </p:nvPr>
        </p:nvGraphicFramePr>
        <p:xfrm>
          <a:off x="323850" y="1378133"/>
          <a:ext cx="5162550" cy="2033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427705595"/>
              </p:ext>
            </p:extLst>
          </p:nvPr>
        </p:nvGraphicFramePr>
        <p:xfrm>
          <a:off x="323850" y="3412055"/>
          <a:ext cx="5327650" cy="2365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6" descr="https://sujenman.files.wordpress.com/2010/01/research-icon.png"/>
          <p:cNvPicPr>
            <a:picLocks noChangeAspect="1" noChangeArrowheads="1"/>
          </p:cNvPicPr>
          <p:nvPr/>
        </p:nvPicPr>
        <p:blipFill>
          <a:blip r:embed="rId13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08" y="1942423"/>
            <a:ext cx="2376263" cy="237626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458277"/>
            <a:ext cx="82296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CA" altLang="en-US" sz="3600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            </a:t>
            </a:r>
            <a:r>
              <a:rPr lang="en-CA" altLang="en-US" sz="3500" b="1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The Canadian Academic System</a:t>
            </a:r>
          </a:p>
        </p:txBody>
      </p:sp>
      <p:sp>
        <p:nvSpPr>
          <p:cNvPr id="2" name="Down Arrow 1"/>
          <p:cNvSpPr/>
          <p:nvPr/>
        </p:nvSpPr>
        <p:spPr>
          <a:xfrm>
            <a:off x="2535864" y="3412055"/>
            <a:ext cx="1009442" cy="90663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5083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4946" y="360291"/>
            <a:ext cx="8229600" cy="777875"/>
          </a:xfrm>
        </p:spPr>
        <p:txBody>
          <a:bodyPr>
            <a:normAutofit/>
          </a:bodyPr>
          <a:lstStyle/>
          <a:p>
            <a:pPr algn="ctr"/>
            <a:r>
              <a:rPr lang="en-CA" altLang="en-US" sz="3400" b="1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CALDO</a:t>
            </a:r>
            <a:r>
              <a:rPr lang="en-CA" altLang="en-US" sz="3400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 Free Services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741289"/>
              </p:ext>
            </p:extLst>
          </p:nvPr>
        </p:nvGraphicFramePr>
        <p:xfrm>
          <a:off x="329002" y="1138166"/>
          <a:ext cx="8521700" cy="5005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70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9492" y="637081"/>
            <a:ext cx="8342248" cy="778098"/>
          </a:xfrm>
        </p:spPr>
        <p:txBody>
          <a:bodyPr>
            <a:noAutofit/>
          </a:bodyPr>
          <a:lstStyle/>
          <a:p>
            <a:r>
              <a:rPr lang="en-US" altLang="en-US" sz="3600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How does </a:t>
            </a:r>
            <a:r>
              <a:rPr lang="en-US" altLang="en-US" sz="3600" b="1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CALDO</a:t>
            </a:r>
            <a:r>
              <a:rPr lang="en-US" altLang="en-US" sz="3600" dirty="0">
                <a:solidFill>
                  <a:srgbClr val="FF0000"/>
                </a:solidFill>
                <a:latin typeface="Montserrat" charset="0"/>
                <a:ea typeface="Montserrat" charset="0"/>
                <a:cs typeface="Montserrat" charset="0"/>
              </a:rPr>
              <a:t> benefit students?</a:t>
            </a:r>
            <a:endParaRPr lang="en-CA" altLang="en-US" sz="3600" dirty="0">
              <a:solidFill>
                <a:srgbClr val="FF0000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2760038"/>
              </p:ext>
            </p:extLst>
          </p:nvPr>
        </p:nvGraphicFramePr>
        <p:xfrm>
          <a:off x="318356" y="1892860"/>
          <a:ext cx="8507288" cy="3268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8395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3C8B0-BC6F-408A-A41B-816FA818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b="1" dirty="0">
                <a:solidFill>
                  <a:srgbClr val="FF0000"/>
                </a:solidFill>
                <a:latin typeface="Montserrat" charset="0"/>
              </a:rPr>
              <a:t>Why do international students choose Canada? (CBIE)</a:t>
            </a:r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9E217918-ACCE-469D-8012-107FAA01A3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31035"/>
            <a:ext cx="7886700" cy="414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83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10F8-8D86-4123-B120-3129B16B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449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CA" sz="3600" b="1" dirty="0">
                <a:solidFill>
                  <a:srgbClr val="FF0000"/>
                </a:solidFill>
                <a:latin typeface="Montserrat" charset="0"/>
              </a:rPr>
              <a:t>In 2018 the number of international students in Canada increased16% over 2017 (CBIE)</a:t>
            </a:r>
          </a:p>
        </p:txBody>
      </p:sp>
      <p:pic>
        <p:nvPicPr>
          <p:cNvPr id="2050" name="Picture 2" descr="No alt text provided for this image">
            <a:extLst>
              <a:ext uri="{FF2B5EF4-FFF2-40B4-BE49-F238E27FC236}">
                <a16:creationId xmlns:a16="http://schemas.microsoft.com/office/drawing/2014/main" id="{E3420641-FBD4-4989-90AD-19644E64C7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31035"/>
            <a:ext cx="7886700" cy="414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489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873</Words>
  <Application>Microsoft Office PowerPoint</Application>
  <PresentationFormat>On-screen Show (4:3)</PresentationFormat>
  <Paragraphs>175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Aharoni</vt:lpstr>
      <vt:lpstr>Arial</vt:lpstr>
      <vt:lpstr>Calibri</vt:lpstr>
      <vt:lpstr>Calibri Light</vt:lpstr>
      <vt:lpstr>Lato</vt:lpstr>
      <vt:lpstr>Montserrat</vt:lpstr>
      <vt:lpstr>Office Theme</vt:lpstr>
      <vt:lpstr>1_Office Theme</vt:lpstr>
      <vt:lpstr>2_Office Theme</vt:lpstr>
      <vt:lpstr>PowerPoint Presentation</vt:lpstr>
      <vt:lpstr>What is CALDO?</vt:lpstr>
      <vt:lpstr>CALDO Universities</vt:lpstr>
      <vt:lpstr>PowerPoint Presentation</vt:lpstr>
      <vt:lpstr> </vt:lpstr>
      <vt:lpstr>CALDO Free Services</vt:lpstr>
      <vt:lpstr>How does CALDO benefit students?</vt:lpstr>
      <vt:lpstr>Why do international students choose Canada? (CBIE)</vt:lpstr>
      <vt:lpstr>In 2018 the number of international students in Canada increased16% over 2017 (CBIE)</vt:lpstr>
      <vt:lpstr>CALDO website</vt:lpstr>
      <vt:lpstr>Edmonton,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Rodrigo Delgado CALDO</dc:creator>
  <cp:lastModifiedBy>Rodrigo Delgado CALDO</cp:lastModifiedBy>
  <cp:revision>9</cp:revision>
  <dcterms:created xsi:type="dcterms:W3CDTF">2018-10-02T20:43:31Z</dcterms:created>
  <dcterms:modified xsi:type="dcterms:W3CDTF">2019-04-08T22:02:04Z</dcterms:modified>
</cp:coreProperties>
</file>